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9" r:id="rId4"/>
    <p:sldId id="260" r:id="rId5"/>
    <p:sldId id="258" r:id="rId6"/>
    <p:sldId id="265"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2A8AA1-69C8-B440-9D36-408C21596276}"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182160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A8AA1-69C8-B440-9D36-408C21596276}" type="datetimeFigureOut">
              <a:rPr lang="en-US" smtClean="0"/>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205883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A8AA1-69C8-B440-9D36-408C21596276}"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4789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242A8AA1-69C8-B440-9D36-408C21596276}"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393175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242A8AA1-69C8-B440-9D36-408C21596276}"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296034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A8AA1-69C8-B440-9D36-408C21596276}"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1887429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A8AA1-69C8-B440-9D36-408C21596276}"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1546001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2A8AA1-69C8-B440-9D36-408C21596276}"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1237355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2A8AA1-69C8-B440-9D36-408C21596276}"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214598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2A8AA1-69C8-B440-9D36-408C21596276}"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114525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A8AA1-69C8-B440-9D36-408C21596276}" type="datetimeFigureOut">
              <a:rPr lang="en-US" smtClean="0"/>
              <a:t>4/26/17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37818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2A8AA1-69C8-B440-9D36-408C21596276}" type="datetimeFigureOut">
              <a:rPr lang="en-US" smtClean="0"/>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173824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2A8AA1-69C8-B440-9D36-408C21596276}" type="datetimeFigureOut">
              <a:rPr lang="en-US" smtClean="0"/>
              <a:t>4/26/17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26806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2A8AA1-69C8-B440-9D36-408C21596276}" type="datetimeFigureOut">
              <a:rPr lang="en-US" smtClean="0"/>
              <a:t>4/26/17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205778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A8AA1-69C8-B440-9D36-408C21596276}" type="datetimeFigureOut">
              <a:rPr lang="en-US" smtClean="0"/>
              <a:t>4/26/17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210639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A8AA1-69C8-B440-9D36-408C21596276}" type="datetimeFigureOut">
              <a:rPr lang="en-US" smtClean="0"/>
              <a:t>4/26/17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96625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242A8AA1-69C8-B440-9D36-408C21596276}" type="datetimeFigureOut">
              <a:rPr lang="en-US" smtClean="0"/>
              <a:t>4/26/17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48C70958-203D-D644-90AD-AB10B91D98AC}" type="slidenum">
              <a:rPr lang="en-US" smtClean="0"/>
              <a:t>‹#›</a:t>
            </a:fld>
            <a:endParaRPr lang="en-US"/>
          </a:p>
        </p:txBody>
      </p:sp>
    </p:spTree>
    <p:extLst>
      <p:ext uri="{BB962C8B-B14F-4D97-AF65-F5344CB8AC3E}">
        <p14:creationId xmlns:p14="http://schemas.microsoft.com/office/powerpoint/2010/main" val="6075561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42A8AA1-69C8-B440-9D36-408C21596276}" type="datetimeFigureOut">
              <a:rPr lang="en-US" smtClean="0"/>
              <a:t>4/26/17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C70958-203D-D644-90AD-AB10B91D98AC}" type="slidenum">
              <a:rPr lang="en-US" smtClean="0"/>
              <a:t>‹#›</a:t>
            </a:fld>
            <a:endParaRPr lang="en-US"/>
          </a:p>
        </p:txBody>
      </p:sp>
    </p:spTree>
    <p:extLst>
      <p:ext uri="{BB962C8B-B14F-4D97-AF65-F5344CB8AC3E}">
        <p14:creationId xmlns:p14="http://schemas.microsoft.com/office/powerpoint/2010/main" val="118852662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Nick_Phoenix" TargetMode="External"/><Relationship Id="rId4" Type="http://schemas.openxmlformats.org/officeDocument/2006/relationships/hyperlink" Target="https://en.wikipedia.org/wiki/Two_Steps_from_Hell" TargetMode="External"/><Relationship Id="rId1" Type="http://schemas.openxmlformats.org/officeDocument/2006/relationships/slideLayout" Target="../slideLayouts/slideLayout2.xml"/><Relationship Id="rId2" Type="http://schemas.openxmlformats.org/officeDocument/2006/relationships/hyperlink" Target="https://en.wikipedia.org/wiki/Epic_musi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5" Type="http://schemas.openxmlformats.org/officeDocument/2006/relationships/image" Target="../media/image11.tiff"/><Relationship Id="rId6"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bttZVTSJRU" TargetMode="External"/><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hyperlink" Target="https://www.youtube.com/watch?v=NLUj9lFPU6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p:spPr>
      </p:pic>
      <p:sp>
        <p:nvSpPr>
          <p:cNvPr id="3" name="Subtitle 2"/>
          <p:cNvSpPr>
            <a:spLocks noGrp="1"/>
          </p:cNvSpPr>
          <p:nvPr>
            <p:ph type="subTitle" idx="1"/>
          </p:nvPr>
        </p:nvSpPr>
        <p:spPr>
          <a:xfrm>
            <a:off x="551606" y="3429000"/>
            <a:ext cx="8676222" cy="1905000"/>
          </a:xfrm>
        </p:spPr>
        <p:txBody>
          <a:bodyPr/>
          <a:lstStyle/>
          <a:p>
            <a:r>
              <a:rPr lang="en-US" dirty="0" smtClean="0">
                <a:solidFill>
                  <a:srgbClr val="FFC000"/>
                </a:solidFill>
              </a:rPr>
              <a:t>by: Austin Pace</a:t>
            </a:r>
            <a:endParaRPr lang="en-US" dirty="0">
              <a:solidFill>
                <a:srgbClr val="FFC000"/>
              </a:solidFill>
            </a:endParaRPr>
          </a:p>
        </p:txBody>
      </p:sp>
    </p:spTree>
    <p:extLst>
      <p:ext uri="{BB962C8B-B14F-4D97-AF65-F5344CB8AC3E}">
        <p14:creationId xmlns:p14="http://schemas.microsoft.com/office/powerpoint/2010/main" val="4842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15636"/>
            <a:ext cx="9905998" cy="1413164"/>
          </a:xfrm>
        </p:spPr>
        <p:txBody>
          <a:bodyPr>
            <a:normAutofit/>
          </a:bodyPr>
          <a:lstStyle/>
          <a:p>
            <a:pPr algn="ctr"/>
            <a:r>
              <a:rPr lang="en-US" sz="3600" dirty="0" smtClean="0"/>
              <a:t>Bibliography</a:t>
            </a:r>
            <a:endParaRPr lang="en-US" sz="3600" dirty="0"/>
          </a:p>
        </p:txBody>
      </p:sp>
      <p:sp>
        <p:nvSpPr>
          <p:cNvPr id="3" name="Content Placeholder 2"/>
          <p:cNvSpPr>
            <a:spLocks noGrp="1"/>
          </p:cNvSpPr>
          <p:nvPr>
            <p:ph idx="1"/>
          </p:nvPr>
        </p:nvSpPr>
        <p:spPr>
          <a:xfrm>
            <a:off x="1141413" y="1496290"/>
            <a:ext cx="9905998" cy="5201393"/>
          </a:xfrm>
        </p:spPr>
        <p:txBody>
          <a:bodyPr>
            <a:normAutofit fontScale="55000" lnSpcReduction="20000"/>
          </a:bodyPr>
          <a:lstStyle/>
          <a:p>
            <a:r>
              <a:rPr lang="en-US" sz="3000" dirty="0">
                <a:effectLst/>
              </a:rPr>
              <a:t>Thomas Bergersen. </a:t>
            </a:r>
            <a:r>
              <a:rPr lang="en-US" sz="3000" u="sng" dirty="0">
                <a:effectLst/>
              </a:rPr>
              <a:t>http://</a:t>
            </a:r>
            <a:r>
              <a:rPr lang="en-US" sz="3000" u="sng" dirty="0" err="1">
                <a:effectLst/>
              </a:rPr>
              <a:t>www.thomasbergersen.com</a:t>
            </a:r>
            <a:r>
              <a:rPr lang="en-US" sz="3000" u="sng" dirty="0">
                <a:effectLst/>
              </a:rPr>
              <a:t>/</a:t>
            </a:r>
            <a:r>
              <a:rPr lang="en-US" sz="3000" dirty="0">
                <a:effectLst/>
              </a:rPr>
              <a:t> Accessed 17 April 2017.</a:t>
            </a:r>
          </a:p>
          <a:p>
            <a:pPr marL="0" indent="0">
              <a:buNone/>
            </a:pPr>
            <a:r>
              <a:rPr lang="en-US" sz="3000" dirty="0">
                <a:effectLst/>
              </a:rPr>
              <a:t> </a:t>
            </a:r>
          </a:p>
          <a:p>
            <a:r>
              <a:rPr lang="en-US" sz="3000" dirty="0" err="1">
                <a:effectLst/>
              </a:rPr>
              <a:t>Tsouroupidie</a:t>
            </a:r>
            <a:r>
              <a:rPr lang="en-US" sz="3000" dirty="0">
                <a:effectLst/>
              </a:rPr>
              <a:t>, </a:t>
            </a:r>
            <a:r>
              <a:rPr lang="en-US" sz="3000" dirty="0" err="1">
                <a:effectLst/>
              </a:rPr>
              <a:t>Kalliope</a:t>
            </a:r>
            <a:r>
              <a:rPr lang="en-US" sz="3000" dirty="0">
                <a:effectLst/>
              </a:rPr>
              <a:t>. “Two Steps from Hell.” </a:t>
            </a:r>
            <a:r>
              <a:rPr lang="en-US" sz="3000" i="1" dirty="0">
                <a:effectLst/>
              </a:rPr>
              <a:t>Burst Magazine,</a:t>
            </a:r>
            <a:r>
              <a:rPr lang="en-US" sz="3000" dirty="0">
                <a:effectLst/>
              </a:rPr>
              <a:t> Issue 8</a:t>
            </a:r>
            <a:r>
              <a:rPr lang="en-US" sz="3000" i="1" dirty="0">
                <a:effectLst/>
              </a:rPr>
              <a:t>, </a:t>
            </a:r>
            <a:r>
              <a:rPr lang="en-US" sz="3000" dirty="0">
                <a:effectLst/>
              </a:rPr>
              <a:t>pgs. 42-45,</a:t>
            </a:r>
            <a:r>
              <a:rPr lang="en-US" sz="3000" i="1" dirty="0">
                <a:effectLst/>
              </a:rPr>
              <a:t> </a:t>
            </a:r>
            <a:r>
              <a:rPr lang="en-US" sz="3000" dirty="0">
                <a:effectLst/>
              </a:rPr>
              <a:t>August 	2013. </a:t>
            </a:r>
          </a:p>
          <a:p>
            <a:pPr marL="0" indent="0">
              <a:buNone/>
            </a:pPr>
            <a:r>
              <a:rPr lang="en-US" sz="3000" dirty="0">
                <a:effectLst/>
              </a:rPr>
              <a:t> </a:t>
            </a:r>
          </a:p>
          <a:p>
            <a:r>
              <a:rPr lang="en-US" sz="3000" i="1" dirty="0">
                <a:effectLst/>
              </a:rPr>
              <a:t>Two Steps from Hell</a:t>
            </a:r>
            <a:r>
              <a:rPr lang="en-US" sz="3000" dirty="0">
                <a:effectLst/>
              </a:rPr>
              <a:t>.  </a:t>
            </a:r>
            <a:r>
              <a:rPr lang="en-US" sz="3000" u="sng" dirty="0">
                <a:effectLst/>
              </a:rPr>
              <a:t>http://</a:t>
            </a:r>
            <a:r>
              <a:rPr lang="en-US" sz="3000" u="sng" dirty="0" err="1">
                <a:effectLst/>
              </a:rPr>
              <a:t>www.twostepsfromhell.com</a:t>
            </a:r>
            <a:r>
              <a:rPr lang="en-US" sz="3000" u="sng" dirty="0">
                <a:effectLst/>
              </a:rPr>
              <a:t>/</a:t>
            </a:r>
            <a:r>
              <a:rPr lang="en-US" sz="3000" u="sng" dirty="0" err="1">
                <a:effectLst/>
              </a:rPr>
              <a:t>index.htm</a:t>
            </a:r>
            <a:r>
              <a:rPr lang="en-US" sz="3000" dirty="0">
                <a:effectLst/>
              </a:rPr>
              <a:t> Accessed 15 April 2017. </a:t>
            </a:r>
          </a:p>
          <a:p>
            <a:pPr marL="0" indent="0">
              <a:buNone/>
            </a:pPr>
            <a:r>
              <a:rPr lang="en-US" sz="3000" dirty="0">
                <a:effectLst/>
              </a:rPr>
              <a:t> </a:t>
            </a:r>
          </a:p>
          <a:p>
            <a:r>
              <a:rPr lang="en-US" sz="3000" i="1" dirty="0">
                <a:effectLst/>
              </a:rPr>
              <a:t>Wikipedia</a:t>
            </a:r>
            <a:r>
              <a:rPr lang="en-US" sz="3000" dirty="0">
                <a:effectLst/>
              </a:rPr>
              <a:t>. Epic Music. </a:t>
            </a:r>
            <a:r>
              <a:rPr lang="en-US" sz="3000" u="sng" dirty="0">
                <a:effectLst/>
                <a:hlinkClick r:id="rId2"/>
              </a:rPr>
              <a:t>https://en.wikipedia.org/wiki/Epic_music</a:t>
            </a:r>
            <a:r>
              <a:rPr lang="en-US" sz="3000" u="sng" dirty="0">
                <a:effectLst/>
              </a:rPr>
              <a:t> </a:t>
            </a:r>
            <a:r>
              <a:rPr lang="en-US" sz="3000" dirty="0">
                <a:effectLst/>
              </a:rPr>
              <a:t> Accessed 17 April 2017.</a:t>
            </a:r>
          </a:p>
          <a:p>
            <a:pPr marL="0" indent="0">
              <a:buNone/>
            </a:pPr>
            <a:r>
              <a:rPr lang="en-US" sz="3000" dirty="0">
                <a:effectLst/>
              </a:rPr>
              <a:t> </a:t>
            </a:r>
          </a:p>
          <a:p>
            <a:r>
              <a:rPr lang="en-US" sz="3000" i="1" dirty="0">
                <a:effectLst/>
              </a:rPr>
              <a:t>Wikipedia.</a:t>
            </a:r>
            <a:r>
              <a:rPr lang="en-US" sz="3000" dirty="0">
                <a:effectLst/>
              </a:rPr>
              <a:t> Nick Phoenix. </a:t>
            </a:r>
            <a:r>
              <a:rPr lang="en-US" sz="3000" u="sng" dirty="0">
                <a:effectLst/>
                <a:hlinkClick r:id="rId3"/>
              </a:rPr>
              <a:t>https://en.wikipedia.org/wiki/Nick_Phoenix</a:t>
            </a:r>
            <a:r>
              <a:rPr lang="en-US" sz="3000" dirty="0">
                <a:effectLst/>
              </a:rPr>
              <a:t> Accessed 18 April 2017.</a:t>
            </a:r>
          </a:p>
          <a:p>
            <a:pPr marL="0" indent="0">
              <a:buNone/>
            </a:pPr>
            <a:r>
              <a:rPr lang="en-US" sz="3000" dirty="0">
                <a:effectLst/>
              </a:rPr>
              <a:t> </a:t>
            </a:r>
          </a:p>
          <a:p>
            <a:r>
              <a:rPr lang="en-US" sz="3000" i="1" dirty="0">
                <a:effectLst/>
              </a:rPr>
              <a:t>Wikipedia.</a:t>
            </a:r>
            <a:r>
              <a:rPr lang="en-US" sz="3000" dirty="0">
                <a:effectLst/>
              </a:rPr>
              <a:t> Two Steps from Hell. </a:t>
            </a:r>
            <a:r>
              <a:rPr lang="en-US" sz="3000" u="sng" dirty="0">
                <a:effectLst/>
                <a:hlinkClick r:id="rId4"/>
              </a:rPr>
              <a:t>https://en.wikipedia.org/wiki/Two_Steps_from_Hell</a:t>
            </a:r>
            <a:r>
              <a:rPr lang="en-US" sz="3000" u="sng" dirty="0">
                <a:effectLst/>
              </a:rPr>
              <a:t> </a:t>
            </a:r>
            <a:r>
              <a:rPr lang="en-US" sz="3000" dirty="0">
                <a:effectLst/>
              </a:rPr>
              <a:t>Accessed 	15 April 2017. </a:t>
            </a:r>
          </a:p>
          <a:p>
            <a:endParaRPr lang="en-US" dirty="0"/>
          </a:p>
        </p:txBody>
      </p:sp>
    </p:spTree>
    <p:extLst>
      <p:ext uri="{BB962C8B-B14F-4D97-AF65-F5344CB8AC3E}">
        <p14:creationId xmlns:p14="http://schemas.microsoft.com/office/powerpoint/2010/main" val="537517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373579"/>
          </a:xfrm>
        </p:spPr>
        <p:txBody>
          <a:bodyPr>
            <a:normAutofit/>
          </a:bodyPr>
          <a:lstStyle/>
          <a:p>
            <a:pPr algn="ctr"/>
            <a:r>
              <a:rPr lang="en-US" sz="3600" dirty="0" smtClean="0"/>
              <a:t>Composers</a:t>
            </a:r>
            <a:endParaRPr lang="en-US" sz="3600" dirty="0"/>
          </a:p>
        </p:txBody>
      </p:sp>
      <p:sp>
        <p:nvSpPr>
          <p:cNvPr id="3" name="Content Placeholder 2"/>
          <p:cNvSpPr>
            <a:spLocks noGrp="1"/>
          </p:cNvSpPr>
          <p:nvPr>
            <p:ph idx="1"/>
          </p:nvPr>
        </p:nvSpPr>
        <p:spPr>
          <a:xfrm>
            <a:off x="1141413" y="1983179"/>
            <a:ext cx="9905998" cy="4263242"/>
          </a:xfrm>
        </p:spPr>
        <p:txBody>
          <a:bodyPr>
            <a:normAutofit lnSpcReduction="10000"/>
          </a:bodyPr>
          <a:lstStyle/>
          <a:p>
            <a:pPr marL="0" indent="0">
              <a:buNone/>
            </a:pPr>
            <a:endParaRPr lang="en-US" dirty="0" smtClean="0"/>
          </a:p>
          <a:p>
            <a:endParaRPr lang="en-US" dirty="0"/>
          </a:p>
          <a:p>
            <a:endParaRPr lang="en-US" dirty="0" smtClean="0"/>
          </a:p>
          <a:p>
            <a:endParaRPr lang="en-US" dirty="0"/>
          </a:p>
          <a:p>
            <a:r>
              <a:rPr lang="en-US" dirty="0" smtClean="0"/>
              <a:t>Two Steps from Hell (TSFH) was officially founded in 2006 by Thomas Bergersen and Nick Phoenix.</a:t>
            </a:r>
          </a:p>
          <a:p>
            <a:r>
              <a:rPr lang="en-US" dirty="0" smtClean="0"/>
              <a:t>Before TSFH, Bergersen and Phoenix independently produced their own music. After arguing on a music forum, they became friends and decided to bring their talents together and create original music for film trailers.</a:t>
            </a:r>
          </a:p>
          <a:p>
            <a:r>
              <a:rPr lang="en-US" dirty="0" smtClean="0"/>
              <a:t>They still produce music independently, but most of their work is released under the TSFH label.  </a:t>
            </a:r>
            <a:endParaRPr lang="en-US" dirty="0"/>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2375065" y="1707967"/>
            <a:ext cx="7388822" cy="1973383"/>
          </a:xfrm>
          <a:prstGeom prst="rect">
            <a:avLst/>
          </a:prstGeom>
          <a:noFill/>
          <a:ln>
            <a:noFill/>
          </a:ln>
        </p:spPr>
      </p:pic>
    </p:spTree>
    <p:extLst>
      <p:ext uri="{BB962C8B-B14F-4D97-AF65-F5344CB8AC3E}">
        <p14:creationId xmlns:p14="http://schemas.microsoft.com/office/powerpoint/2010/main" val="469869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551709"/>
          </a:xfrm>
        </p:spPr>
        <p:txBody>
          <a:bodyPr>
            <a:normAutofit/>
          </a:bodyPr>
          <a:lstStyle/>
          <a:p>
            <a:pPr algn="ctr"/>
            <a:r>
              <a:rPr lang="en-US" sz="3600" dirty="0" smtClean="0"/>
              <a:t>Thomas Bergersen</a:t>
            </a:r>
            <a:endParaRPr lang="en-US" sz="3600" dirty="0"/>
          </a:p>
        </p:txBody>
      </p:sp>
      <p:sp>
        <p:nvSpPr>
          <p:cNvPr id="3" name="Content Placeholder 2"/>
          <p:cNvSpPr>
            <a:spLocks noGrp="1"/>
          </p:cNvSpPr>
          <p:nvPr>
            <p:ph sz="half" idx="1"/>
          </p:nvPr>
        </p:nvSpPr>
        <p:spPr>
          <a:xfrm>
            <a:off x="486887" y="1852551"/>
            <a:ext cx="7267699" cy="4655127"/>
          </a:xfrm>
        </p:spPr>
        <p:txBody>
          <a:bodyPr>
            <a:normAutofit/>
          </a:bodyPr>
          <a:lstStyle/>
          <a:p>
            <a:r>
              <a:rPr lang="en-US" dirty="0" smtClean="0"/>
              <a:t>Born in Trondheim, Norway July 4, 1980.</a:t>
            </a:r>
          </a:p>
          <a:p>
            <a:r>
              <a:rPr lang="en-US" dirty="0" smtClean="0"/>
              <a:t>Bergersen is very musically talented and can play the piano, keyboard, trumpet, violin, guitar, the duduk, as well as other instruments.</a:t>
            </a:r>
          </a:p>
          <a:p>
            <a:r>
              <a:rPr lang="en-US" dirty="0"/>
              <a:t>C</a:t>
            </a:r>
            <a:r>
              <a:rPr lang="en-US" dirty="0" smtClean="0"/>
              <a:t>onsidered the top in the world in his craft with his extensive knowledge of digital orchestration and sample libraries.</a:t>
            </a:r>
          </a:p>
          <a:p>
            <a:r>
              <a:rPr lang="en-US" dirty="0" smtClean="0"/>
              <a:t>In 2011 released his first public album titled </a:t>
            </a:r>
            <a:r>
              <a:rPr lang="en-US" b="1" i="1" dirty="0" smtClean="0"/>
              <a:t>Illusions,</a:t>
            </a:r>
            <a:r>
              <a:rPr lang="en-US" dirty="0" smtClean="0"/>
              <a:t> which reached number 1 in the iTunes world music charts both internationally and in the U.S.</a:t>
            </a:r>
          </a:p>
          <a:p>
            <a:r>
              <a:rPr lang="en-US" dirty="0" smtClean="0"/>
              <a:t>His latest released solo album, titled </a:t>
            </a:r>
            <a:r>
              <a:rPr lang="en-US" b="1" i="1" dirty="0" smtClean="0"/>
              <a:t>Sun,</a:t>
            </a:r>
            <a:r>
              <a:rPr lang="en-US" dirty="0" smtClean="0"/>
              <a:t> took nearly 4 years to complete and over 200 musicians contributed to the album.  </a:t>
            </a:r>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7754586" y="2071255"/>
            <a:ext cx="3420095" cy="3949535"/>
          </a:xfrm>
          <a:prstGeom prst="rect">
            <a:avLst/>
          </a:prstGeom>
          <a:noFill/>
          <a:ln>
            <a:noFill/>
          </a:ln>
        </p:spPr>
      </p:pic>
    </p:spTree>
    <p:extLst>
      <p:ext uri="{BB962C8B-B14F-4D97-AF65-F5344CB8AC3E}">
        <p14:creationId xmlns:p14="http://schemas.microsoft.com/office/powerpoint/2010/main" val="1712500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Nick Phoenix</a:t>
            </a:r>
            <a:endParaRPr lang="en-US" sz="3600" dirty="0"/>
          </a:p>
        </p:txBody>
      </p:sp>
      <p:sp>
        <p:nvSpPr>
          <p:cNvPr id="5" name="Content Placeholder 4"/>
          <p:cNvSpPr>
            <a:spLocks noGrp="1"/>
          </p:cNvSpPr>
          <p:nvPr>
            <p:ph sz="half" idx="1"/>
          </p:nvPr>
        </p:nvSpPr>
        <p:spPr>
          <a:xfrm>
            <a:off x="380010" y="1840675"/>
            <a:ext cx="6270172" cy="3950525"/>
          </a:xfrm>
        </p:spPr>
        <p:txBody>
          <a:bodyPr>
            <a:normAutofit/>
          </a:bodyPr>
          <a:lstStyle/>
          <a:p>
            <a:r>
              <a:rPr lang="en-US" dirty="0" smtClean="0"/>
              <a:t>Born in London, England.</a:t>
            </a:r>
          </a:p>
          <a:p>
            <a:r>
              <a:rPr lang="en-US" dirty="0"/>
              <a:t>P</a:t>
            </a:r>
            <a:r>
              <a:rPr lang="en-US" dirty="0" smtClean="0"/>
              <a:t>layed in rock bands and began composing music at age 12.</a:t>
            </a:r>
          </a:p>
          <a:p>
            <a:r>
              <a:rPr lang="en-US" dirty="0" smtClean="0"/>
              <a:t>Majored in creative writing and studied classical piano for over 10 years.</a:t>
            </a:r>
          </a:p>
          <a:p>
            <a:r>
              <a:rPr lang="en-US" dirty="0" smtClean="0"/>
              <a:t>Began composing music for film trailers in 1997.</a:t>
            </a:r>
          </a:p>
          <a:p>
            <a:r>
              <a:rPr lang="en-US" dirty="0" smtClean="0"/>
              <a:t>In 2013 released a solo album titled </a:t>
            </a:r>
            <a:r>
              <a:rPr lang="en-US" b="1" i="1" dirty="0" smtClean="0"/>
              <a:t>Speed of Sound</a:t>
            </a:r>
            <a:r>
              <a:rPr lang="en-US" dirty="0" smtClean="0"/>
              <a:t>, a hybrid electronic/orchestral score.  </a:t>
            </a:r>
          </a:p>
          <a:p>
            <a:r>
              <a:rPr lang="en-US" dirty="0" smtClean="0"/>
              <a:t>Recently wrote two books as a part of a series titled </a:t>
            </a:r>
            <a:r>
              <a:rPr lang="en-US" b="1" i="1" dirty="0" smtClean="0"/>
              <a:t>Colin Frake</a:t>
            </a:r>
            <a:r>
              <a:rPr lang="en-US" i="1" dirty="0" smtClean="0"/>
              <a:t>. </a:t>
            </a:r>
            <a:r>
              <a:rPr lang="en-US" dirty="0" smtClean="0"/>
              <a:t>They are fantasy novels which include soundtracks released under the TSFH label. </a:t>
            </a:r>
            <a:endParaRPr lang="en-US" dirty="0"/>
          </a:p>
        </p:txBody>
      </p:sp>
      <p:pic>
        <p:nvPicPr>
          <p:cNvPr id="6" name="Picture 5"/>
          <p:cNvPicPr>
            <a:picLocks noChangeAspect="1"/>
          </p:cNvPicPr>
          <p:nvPr/>
        </p:nvPicPr>
        <p:blipFill>
          <a:blip r:embed="rId2"/>
          <a:stretch>
            <a:fillRect/>
          </a:stretch>
        </p:blipFill>
        <p:spPr>
          <a:xfrm>
            <a:off x="6903066" y="2514600"/>
            <a:ext cx="4905748" cy="3276600"/>
          </a:xfrm>
          <a:prstGeom prst="rect">
            <a:avLst/>
          </a:prstGeom>
        </p:spPr>
      </p:pic>
    </p:spTree>
    <p:extLst>
      <p:ext uri="{BB962C8B-B14F-4D97-AF65-F5344CB8AC3E}">
        <p14:creationId xmlns:p14="http://schemas.microsoft.com/office/powerpoint/2010/main" val="1632984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screen">
            <a:extLst>
              <a:ext uri="{28A0092B-C50C-407E-A947-70E740481C1C}">
                <a14:useLocalDpi xmlns:a14="http://schemas.microsoft.com/office/drawing/2010/main"/>
              </a:ext>
            </a:extLst>
          </a:blip>
          <a:srcRect/>
          <a:stretch/>
        </p:blipFill>
        <p:spPr bwMode="auto">
          <a:xfrm>
            <a:off x="1" y="0"/>
            <a:ext cx="2921330" cy="2588821"/>
          </a:xfrm>
          <a:prstGeom prst="rect">
            <a:avLst/>
          </a:prstGeom>
          <a:noFill/>
          <a:ln>
            <a:noFill/>
          </a:ln>
        </p:spPr>
      </p:pic>
      <p:sp>
        <p:nvSpPr>
          <p:cNvPr id="2" name="Title 1"/>
          <p:cNvSpPr>
            <a:spLocks noGrp="1"/>
          </p:cNvSpPr>
          <p:nvPr>
            <p:ph type="title"/>
          </p:nvPr>
        </p:nvSpPr>
        <p:spPr>
          <a:xfrm>
            <a:off x="1141413" y="609600"/>
            <a:ext cx="9905998" cy="1682338"/>
          </a:xfrm>
        </p:spPr>
        <p:txBody>
          <a:bodyPr>
            <a:normAutofit/>
          </a:bodyPr>
          <a:lstStyle/>
          <a:p>
            <a:pPr algn="ctr"/>
            <a:r>
              <a:rPr lang="en-US" sz="3600" dirty="0" smtClean="0"/>
              <a:t>Achievements</a:t>
            </a:r>
            <a:endParaRPr lang="en-US" sz="3600" dirty="0"/>
          </a:p>
        </p:txBody>
      </p:sp>
      <p:sp>
        <p:nvSpPr>
          <p:cNvPr id="3" name="Content Placeholder 2"/>
          <p:cNvSpPr>
            <a:spLocks noGrp="1"/>
          </p:cNvSpPr>
          <p:nvPr>
            <p:ph idx="1"/>
          </p:nvPr>
        </p:nvSpPr>
        <p:spPr>
          <a:xfrm>
            <a:off x="1141413" y="2149433"/>
            <a:ext cx="9905998" cy="3253839"/>
          </a:xfrm>
        </p:spPr>
        <p:txBody>
          <a:bodyPr>
            <a:normAutofit/>
          </a:bodyPr>
          <a:lstStyle/>
          <a:p>
            <a:endParaRPr lang="en-US" dirty="0" smtClean="0"/>
          </a:p>
          <a:p>
            <a:r>
              <a:rPr lang="en-US" dirty="0" smtClean="0"/>
              <a:t>TSFH has successfully composed music for over 1,000 major motion picture trailers.</a:t>
            </a:r>
          </a:p>
          <a:p>
            <a:r>
              <a:rPr lang="en-US" dirty="0" smtClean="0"/>
              <a:t>Tracks weren’t released to the public until 2010, when they released their first commercial album titled </a:t>
            </a:r>
            <a:r>
              <a:rPr lang="en-US" b="1" i="1" dirty="0" smtClean="0"/>
              <a:t>invincible</a:t>
            </a:r>
            <a:r>
              <a:rPr lang="en-US" i="1" dirty="0" smtClean="0"/>
              <a:t>.</a:t>
            </a:r>
            <a:endParaRPr lang="en-US" dirty="0" smtClean="0"/>
          </a:p>
          <a:p>
            <a:r>
              <a:rPr lang="en-US" dirty="0" smtClean="0"/>
              <a:t>Between 2010-2017, they have released 30 albums. </a:t>
            </a:r>
          </a:p>
          <a:p>
            <a:r>
              <a:rPr lang="en-US" dirty="0"/>
              <a:t>A</a:t>
            </a:r>
            <a:r>
              <a:rPr lang="en-US" dirty="0" smtClean="0"/>
              <a:t>lbums </a:t>
            </a:r>
            <a:r>
              <a:rPr lang="en-US" b="1" i="1" dirty="0" smtClean="0"/>
              <a:t>Invincible</a:t>
            </a:r>
            <a:r>
              <a:rPr lang="en-US" i="1" dirty="0" smtClean="0"/>
              <a:t> </a:t>
            </a:r>
            <a:r>
              <a:rPr lang="en-US" dirty="0" smtClean="0"/>
              <a:t>and </a:t>
            </a:r>
            <a:r>
              <a:rPr lang="en-US" b="1" i="1" dirty="0" smtClean="0"/>
              <a:t>archangel ranked</a:t>
            </a:r>
            <a:r>
              <a:rPr lang="en-US" i="1" dirty="0" smtClean="0"/>
              <a:t> </a:t>
            </a:r>
            <a:r>
              <a:rPr lang="en-US" dirty="0" smtClean="0"/>
              <a:t>1</a:t>
            </a:r>
            <a:r>
              <a:rPr lang="en-US" baseline="30000" dirty="0" smtClean="0"/>
              <a:t>st</a:t>
            </a:r>
            <a:r>
              <a:rPr lang="en-US" dirty="0" smtClean="0"/>
              <a:t> and 2</a:t>
            </a:r>
            <a:r>
              <a:rPr lang="en-US" baseline="30000" dirty="0" smtClean="0"/>
              <a:t>nd</a:t>
            </a:r>
            <a:r>
              <a:rPr lang="en-US" dirty="0" smtClean="0"/>
              <a:t> place </a:t>
            </a:r>
            <a:br>
              <a:rPr lang="en-US" dirty="0" smtClean="0"/>
            </a:br>
            <a:r>
              <a:rPr lang="en-US" dirty="0" smtClean="0"/>
              <a:t>in the iTunes classical section.</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95338" y="3914899"/>
            <a:ext cx="2855354" cy="2723406"/>
          </a:xfrm>
          <a:prstGeom prst="rect">
            <a:avLst/>
          </a:prstGeom>
        </p:spPr>
      </p:pic>
    </p:spTree>
    <p:extLst>
      <p:ext uri="{BB962C8B-B14F-4D97-AF65-F5344CB8AC3E}">
        <p14:creationId xmlns:p14="http://schemas.microsoft.com/office/powerpoint/2010/main" val="742913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5008"/>
            <a:ext cx="9905998" cy="1710047"/>
          </a:xfrm>
        </p:spPr>
        <p:txBody>
          <a:bodyPr>
            <a:normAutofit/>
          </a:bodyPr>
          <a:lstStyle/>
          <a:p>
            <a:pPr algn="ctr"/>
            <a:r>
              <a:rPr lang="en-US" sz="3600" dirty="0" smtClean="0"/>
              <a:t>Achievements Continued </a:t>
            </a:r>
            <a:endParaRPr lang="en-US" sz="3600" dirty="0"/>
          </a:p>
        </p:txBody>
      </p:sp>
      <p:sp>
        <p:nvSpPr>
          <p:cNvPr id="3" name="Content Placeholder 2"/>
          <p:cNvSpPr>
            <a:spLocks noGrp="1"/>
          </p:cNvSpPr>
          <p:nvPr>
            <p:ph idx="1"/>
          </p:nvPr>
        </p:nvSpPr>
        <p:spPr>
          <a:xfrm>
            <a:off x="1141413" y="1555669"/>
            <a:ext cx="9905998" cy="3788227"/>
          </a:xfrm>
        </p:spPr>
        <p:txBody>
          <a:bodyPr>
            <a:normAutofit/>
          </a:bodyPr>
          <a:lstStyle/>
          <a:p>
            <a:r>
              <a:rPr lang="en-US" dirty="0" smtClean="0"/>
              <a:t>TSFH have used their experience and talent to create some of the best known trailer and film music in recent years. Some of these include:</a:t>
            </a:r>
          </a:p>
          <a:p>
            <a:pPr lvl="1"/>
            <a:r>
              <a:rPr lang="en-US" b="1" i="1" dirty="0" smtClean="0"/>
              <a:t>Harry Potter and the Deathly Hallows Part I and II, Star Trek: Into Darkness, The Dark Knight, The Avengers, Pirates of the Caribbean, Up, The Twilight Saga, and Thor. </a:t>
            </a:r>
          </a:p>
          <a:p>
            <a:r>
              <a:rPr lang="en-US" i="1" dirty="0" smtClean="0"/>
              <a:t>TSFH also composed music for video games and television series’.</a:t>
            </a:r>
            <a:endParaRPr lang="en-US" dirty="0" smtClean="0"/>
          </a:p>
          <a:p>
            <a:pPr lvl="1"/>
            <a:r>
              <a:rPr lang="en-US" dirty="0" smtClean="0"/>
              <a:t>Video games: </a:t>
            </a:r>
            <a:r>
              <a:rPr lang="en-US" b="1" i="1" dirty="0" smtClean="0"/>
              <a:t>Assassin’s IV, Star Wars: The Old Republic, Resident Evil 6, and Elder Scrolls online.</a:t>
            </a:r>
          </a:p>
          <a:p>
            <a:pPr lvl="1"/>
            <a:r>
              <a:rPr lang="en-US" dirty="0" smtClean="0"/>
              <a:t>Television series’: </a:t>
            </a:r>
            <a:r>
              <a:rPr lang="en-US" b="1" i="1" dirty="0" smtClean="0"/>
              <a:t>Breaking Bad, Dr. Who, Game of Thrones, Sherlock, The Walking Dead, and Supernatural.</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00260" y="5343897"/>
            <a:ext cx="2691740" cy="151410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33257"/>
            <a:ext cx="1425876" cy="2024744"/>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0053" y="5187309"/>
            <a:ext cx="2957945" cy="1670691"/>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67924" y="5187309"/>
            <a:ext cx="2306452" cy="161528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03882" y="5178762"/>
            <a:ext cx="2338158" cy="1632374"/>
          </a:xfrm>
          <a:prstGeom prst="rect">
            <a:avLst/>
          </a:prstGeom>
        </p:spPr>
      </p:pic>
    </p:spTree>
    <p:extLst>
      <p:ext uri="{BB962C8B-B14F-4D97-AF65-F5344CB8AC3E}">
        <p14:creationId xmlns:p14="http://schemas.microsoft.com/office/powerpoint/2010/main" val="682207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91886"/>
            <a:ext cx="9905998" cy="985652"/>
          </a:xfrm>
        </p:spPr>
        <p:txBody>
          <a:bodyPr>
            <a:normAutofit/>
          </a:bodyPr>
          <a:lstStyle/>
          <a:p>
            <a:pPr algn="ctr"/>
            <a:r>
              <a:rPr lang="en-US" sz="3600" dirty="0" smtClean="0"/>
              <a:t>Listening examples</a:t>
            </a:r>
            <a:endParaRPr lang="en-US" sz="3600" dirty="0"/>
          </a:p>
        </p:txBody>
      </p:sp>
      <p:sp>
        <p:nvSpPr>
          <p:cNvPr id="3" name="Content Placeholder 2"/>
          <p:cNvSpPr>
            <a:spLocks noGrp="1"/>
          </p:cNvSpPr>
          <p:nvPr>
            <p:ph sz="half" idx="1"/>
          </p:nvPr>
        </p:nvSpPr>
        <p:spPr>
          <a:xfrm>
            <a:off x="1141412" y="1479176"/>
            <a:ext cx="4876800" cy="4867835"/>
          </a:xfrm>
        </p:spPr>
        <p:txBody>
          <a:bodyPr>
            <a:normAutofit fontScale="92500" lnSpcReduction="10000"/>
          </a:bodyPr>
          <a:lstStyle/>
          <a:p>
            <a:r>
              <a:rPr lang="en-US" b="1" dirty="0" smtClean="0"/>
              <a:t>All is hell the ends well</a:t>
            </a:r>
            <a:r>
              <a:rPr lang="en-US" dirty="0" smtClean="0"/>
              <a:t>,</a:t>
            </a:r>
            <a:r>
              <a:rPr lang="en-US" i="1" dirty="0" smtClean="0"/>
              <a:t> </a:t>
            </a:r>
            <a:r>
              <a:rPr lang="en-US" i="1" dirty="0" err="1" smtClean="0"/>
              <a:t>SkyWorld</a:t>
            </a:r>
            <a:r>
              <a:rPr lang="en-US" i="1" dirty="0" smtClean="0"/>
              <a:t> </a:t>
            </a:r>
            <a:r>
              <a:rPr lang="en-US" dirty="0" smtClean="0"/>
              <a:t>album.</a:t>
            </a:r>
            <a:br>
              <a:rPr lang="en-US" dirty="0" smtClean="0"/>
            </a:br>
            <a:r>
              <a:rPr lang="en-US" dirty="0" smtClean="0">
                <a:hlinkClick r:id="rId2"/>
              </a:rPr>
              <a:t>https</a:t>
            </a:r>
            <a:r>
              <a:rPr lang="en-US" dirty="0">
                <a:hlinkClick r:id="rId2"/>
              </a:rPr>
              <a:t>://</a:t>
            </a:r>
            <a:r>
              <a:rPr lang="en-US" dirty="0" smtClean="0">
                <a:hlinkClick r:id="rId2"/>
              </a:rPr>
              <a:t>www.youtube.com/watch?v=NLUj9lFPU6s</a:t>
            </a:r>
            <a:endParaRPr lang="en-US" dirty="0" smtClean="0"/>
          </a:p>
          <a:p>
            <a:r>
              <a:rPr lang="en-US" dirty="0" smtClean="0"/>
              <a:t>Blend of choral, string orchestra, brass section, with a very dominant percussion section that keeps a fast beat. </a:t>
            </a:r>
          </a:p>
          <a:p>
            <a:r>
              <a:rPr lang="en-US" dirty="0" smtClean="0"/>
              <a:t>Tone changes mid-way that incorporates electronic characteristics</a:t>
            </a:r>
          </a:p>
          <a:p>
            <a:r>
              <a:rPr lang="en-US" dirty="0" smtClean="0"/>
              <a:t>Huge bass drop toward the end as it turns to more of a dark dubstep tone.  </a:t>
            </a:r>
          </a:p>
          <a:p>
            <a:r>
              <a:rPr lang="en-US" b="1" dirty="0" smtClean="0"/>
              <a:t>Blackheart</a:t>
            </a:r>
            <a:r>
              <a:rPr lang="en-US" dirty="0" smtClean="0"/>
              <a:t>, </a:t>
            </a:r>
            <a:r>
              <a:rPr lang="en-US" i="1" dirty="0" err="1" smtClean="0"/>
              <a:t>SkyWorld</a:t>
            </a:r>
            <a:r>
              <a:rPr lang="en-US" i="1" dirty="0" smtClean="0"/>
              <a:t> </a:t>
            </a:r>
            <a:r>
              <a:rPr lang="en-US" dirty="0"/>
              <a:t>Album.</a:t>
            </a:r>
            <a:br>
              <a:rPr lang="en-US" dirty="0"/>
            </a:br>
            <a:r>
              <a:rPr lang="en-US" dirty="0">
                <a:hlinkClick r:id="rId3"/>
              </a:rPr>
              <a:t>https://</a:t>
            </a:r>
            <a:r>
              <a:rPr lang="en-US" dirty="0" smtClean="0">
                <a:hlinkClick r:id="rId3"/>
              </a:rPr>
              <a:t>www.youtube.com/watch?v=vbttZVTSJRU</a:t>
            </a:r>
            <a:endParaRPr lang="en-US" dirty="0" smtClean="0"/>
          </a:p>
          <a:p>
            <a:r>
              <a:rPr lang="en-US" dirty="0" smtClean="0"/>
              <a:t>Dramatic tonality </a:t>
            </a:r>
          </a:p>
          <a:p>
            <a:r>
              <a:rPr lang="en-US" dirty="0" smtClean="0"/>
              <a:t>Large string orchestra </a:t>
            </a:r>
          </a:p>
          <a:p>
            <a:r>
              <a:rPr lang="en-US" dirty="0" smtClean="0"/>
              <a:t>Dominant cello solo </a:t>
            </a:r>
          </a:p>
          <a:p>
            <a:endParaRPr lang="en-US" dirty="0"/>
          </a:p>
        </p:txBody>
      </p:sp>
      <p:pic>
        <p:nvPicPr>
          <p:cNvPr id="4"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4412" y="2091898"/>
            <a:ext cx="5713803" cy="3497422"/>
          </a:xfrm>
          <a:prstGeom prst="rect">
            <a:avLst/>
          </a:prstGeom>
          <a:noFill/>
          <a:ln>
            <a:noFill/>
          </a:ln>
        </p:spPr>
      </p:pic>
    </p:spTree>
    <p:extLst>
      <p:ext uri="{BB962C8B-B14F-4D97-AF65-F5344CB8AC3E}">
        <p14:creationId xmlns:p14="http://schemas.microsoft.com/office/powerpoint/2010/main" val="96259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screen">
            <a:extLst>
              <a:ext uri="{28A0092B-C50C-407E-A947-70E740481C1C}">
                <a14:useLocalDpi xmlns:a14="http://schemas.microsoft.com/office/drawing/2010/main"/>
              </a:ext>
            </a:extLst>
          </a:blip>
          <a:srcRect/>
          <a:stretch/>
        </p:blipFill>
        <p:spPr bwMode="auto">
          <a:xfrm>
            <a:off x="3980604" y="4453247"/>
            <a:ext cx="4227616" cy="2256311"/>
          </a:xfrm>
          <a:prstGeom prst="rect">
            <a:avLst/>
          </a:prstGeom>
          <a:noFill/>
          <a:ln>
            <a:noFill/>
          </a:ln>
        </p:spPr>
      </p:pic>
      <p:sp>
        <p:nvSpPr>
          <p:cNvPr id="2" name="Title 1"/>
          <p:cNvSpPr>
            <a:spLocks noGrp="1"/>
          </p:cNvSpPr>
          <p:nvPr>
            <p:ph type="title"/>
          </p:nvPr>
        </p:nvSpPr>
        <p:spPr>
          <a:xfrm>
            <a:off x="1141413" y="320634"/>
            <a:ext cx="9905998" cy="1579418"/>
          </a:xfrm>
        </p:spPr>
        <p:txBody>
          <a:bodyPr>
            <a:normAutofit/>
          </a:bodyPr>
          <a:lstStyle/>
          <a:p>
            <a:pPr algn="ctr"/>
            <a:r>
              <a:rPr lang="en-US" sz="3600" dirty="0" smtClean="0"/>
              <a:t> Epic music history</a:t>
            </a:r>
            <a:endParaRPr lang="en-US" sz="3600" dirty="0"/>
          </a:p>
        </p:txBody>
      </p:sp>
      <p:sp>
        <p:nvSpPr>
          <p:cNvPr id="3" name="Content Placeholder 2"/>
          <p:cNvSpPr>
            <a:spLocks noGrp="1"/>
          </p:cNvSpPr>
          <p:nvPr>
            <p:ph idx="1"/>
          </p:nvPr>
        </p:nvSpPr>
        <p:spPr>
          <a:xfrm>
            <a:off x="1141413" y="1900052"/>
            <a:ext cx="9582005" cy="3040084"/>
          </a:xfrm>
        </p:spPr>
        <p:txBody>
          <a:bodyPr>
            <a:normAutofit lnSpcReduction="10000"/>
          </a:bodyPr>
          <a:lstStyle/>
          <a:p>
            <a:r>
              <a:rPr lang="en-US" dirty="0" smtClean="0"/>
              <a:t>The epic music genre had its beginnings in trailer music.</a:t>
            </a:r>
          </a:p>
          <a:p>
            <a:r>
              <a:rPr lang="en-US" dirty="0" smtClean="0"/>
              <a:t>The first trailer music companies were created in the early 1990’s.</a:t>
            </a:r>
          </a:p>
          <a:p>
            <a:r>
              <a:rPr lang="en-US" dirty="0" smtClean="0"/>
              <a:t>Traditionally, trailer and film music were unavailable to the public except when watching movies or movie trailers.</a:t>
            </a:r>
            <a:endParaRPr lang="en-US" dirty="0"/>
          </a:p>
          <a:p>
            <a:r>
              <a:rPr lang="en-US" dirty="0" smtClean="0"/>
              <a:t>Fans of the music eventually drove/convinced trailer music companies and composers to create a genre of their own which they titled epic music.</a:t>
            </a:r>
          </a:p>
          <a:p>
            <a:r>
              <a:rPr lang="en-US" dirty="0" smtClean="0"/>
              <a:t>Epic, film, and trailer music are all separate genres, though they share common traits.</a:t>
            </a:r>
          </a:p>
          <a:p>
            <a:endParaRPr lang="en-US" dirty="0" smtClean="0"/>
          </a:p>
        </p:txBody>
      </p:sp>
    </p:spTree>
    <p:extLst>
      <p:ext uri="{BB962C8B-B14F-4D97-AF65-F5344CB8AC3E}">
        <p14:creationId xmlns:p14="http://schemas.microsoft.com/office/powerpoint/2010/main" val="1338516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858000"/>
          </a:xfrm>
          <a:prstGeom prst="rect">
            <a:avLst/>
          </a:prstGeom>
          <a:noFill/>
          <a:ln>
            <a:noFill/>
          </a:ln>
        </p:spPr>
      </p:pic>
      <p:sp>
        <p:nvSpPr>
          <p:cNvPr id="2" name="Title 1"/>
          <p:cNvSpPr>
            <a:spLocks noGrp="1"/>
          </p:cNvSpPr>
          <p:nvPr>
            <p:ph type="title"/>
          </p:nvPr>
        </p:nvSpPr>
        <p:spPr>
          <a:xfrm>
            <a:off x="1141413" y="242047"/>
            <a:ext cx="9905998" cy="1842247"/>
          </a:xfrm>
        </p:spPr>
        <p:txBody>
          <a:bodyPr>
            <a:normAutofit/>
          </a:bodyPr>
          <a:lstStyle/>
          <a:p>
            <a:pPr algn="ctr"/>
            <a:r>
              <a:rPr lang="en-US" sz="3600" dirty="0" smtClean="0"/>
              <a:t>Elements of Epic music</a:t>
            </a:r>
            <a:endParaRPr lang="en-US" sz="3600" dirty="0"/>
          </a:p>
        </p:txBody>
      </p:sp>
      <p:sp>
        <p:nvSpPr>
          <p:cNvPr id="3" name="Content Placeholder 2"/>
          <p:cNvSpPr>
            <a:spLocks noGrp="1"/>
          </p:cNvSpPr>
          <p:nvPr>
            <p:ph idx="1"/>
          </p:nvPr>
        </p:nvSpPr>
        <p:spPr>
          <a:xfrm>
            <a:off x="878774" y="1613647"/>
            <a:ext cx="9060873" cy="5036535"/>
          </a:xfrm>
        </p:spPr>
        <p:txBody>
          <a:bodyPr>
            <a:normAutofit/>
          </a:bodyPr>
          <a:lstStyle/>
          <a:p>
            <a:r>
              <a:rPr lang="en-US" dirty="0" smtClean="0"/>
              <a:t>Common music styles that are frequently incorporated into epic music include but are not limited to: orchestral, vocal, world (folklore), and hybrid/rock.</a:t>
            </a:r>
          </a:p>
          <a:p>
            <a:r>
              <a:rPr lang="en-US" dirty="0" smtClean="0"/>
              <a:t>Epic music can include a mix of nearly any style of music to create the desired effect which can be very challenging.</a:t>
            </a:r>
          </a:p>
          <a:p>
            <a:r>
              <a:rPr lang="en-US" dirty="0" smtClean="0"/>
              <a:t>Thomas Bergersen describes it like this:</a:t>
            </a:r>
            <a:br>
              <a:rPr lang="en-US" dirty="0" smtClean="0"/>
            </a:br>
            <a:r>
              <a:rPr lang="en-US" dirty="0" smtClean="0"/>
              <a:t>“The complexity of the soundscape means more things can go wrong, clash, or otherwise make the process difficult. You are sometimes dealing with polar opposites, but just because we’ve been told that certain things don’t go well together I don’t see that as a reason to avoid it, but a challenge rather. The satisfaction for me ultimately lies in untangling the mess and making all the individual chaotic parts come together in harmony somehow. That</a:t>
            </a:r>
            <a:r>
              <a:rPr lang="fr-FR" dirty="0" smtClean="0"/>
              <a:t>’</a:t>
            </a:r>
            <a:r>
              <a:rPr lang="en-US" dirty="0" smtClean="0"/>
              <a:t>s when I feel like I’ve done a good job”</a:t>
            </a:r>
            <a:endParaRPr lang="en-US" dirty="0"/>
          </a:p>
        </p:txBody>
      </p:sp>
    </p:spTree>
    <p:extLst>
      <p:ext uri="{BB962C8B-B14F-4D97-AF65-F5344CB8AC3E}">
        <p14:creationId xmlns:p14="http://schemas.microsoft.com/office/powerpoint/2010/main" val="1004511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2260</TotalTime>
  <Words>624</Words>
  <Application>Microsoft Macintosh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Mesh</vt:lpstr>
      <vt:lpstr>PowerPoint Presentation</vt:lpstr>
      <vt:lpstr>Composers</vt:lpstr>
      <vt:lpstr>Thomas Bergersen</vt:lpstr>
      <vt:lpstr>Nick Phoenix</vt:lpstr>
      <vt:lpstr>Achievements</vt:lpstr>
      <vt:lpstr>Achievements Continued </vt:lpstr>
      <vt:lpstr>Listening examples</vt:lpstr>
      <vt:lpstr> Epic music history</vt:lpstr>
      <vt:lpstr>Elements of Epic music</vt:lpstr>
      <vt:lpstr>Bibliography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41</cp:revision>
  <dcterms:created xsi:type="dcterms:W3CDTF">2017-04-25T14:32:11Z</dcterms:created>
  <dcterms:modified xsi:type="dcterms:W3CDTF">2017-04-27T04:28:50Z</dcterms:modified>
</cp:coreProperties>
</file>